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8" r:id="rId3"/>
    <p:sldId id="280" r:id="rId4"/>
    <p:sldId id="279" r:id="rId5"/>
    <p:sldId id="281" r:id="rId6"/>
    <p:sldId id="293" r:id="rId7"/>
    <p:sldId id="261" r:id="rId8"/>
    <p:sldId id="276" r:id="rId9"/>
    <p:sldId id="271" r:id="rId10"/>
    <p:sldId id="270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74" r:id="rId20"/>
    <p:sldId id="275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5ADD2-8A1E-4748-8BAC-5065BD9D32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B435-17A2-4BF8-A095-C21FAD5742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72" y="332656"/>
            <a:ext cx="8229600" cy="796950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241" y="2276872"/>
            <a:ext cx="8517632" cy="7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«Архив памяти»</a:t>
            </a:r>
            <a:endParaRPr lang="ru-RU" sz="4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619">
        <p14:gallery dir="l"/>
      </p:transition>
    </mc:Choice>
    <mc:Fallback xmlns="">
      <p:transition spd="slow" advClick="0" advTm="146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975" y="5949315"/>
            <a:ext cx="4342765" cy="70358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25 6 19 20 30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90" y="1052736"/>
            <a:ext cx="7620202" cy="48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5126">
        <p14:gallery dir="l"/>
      </p:transition>
    </mc:Choice>
    <mc:Fallback xmlns="">
      <p:transition spd="slow" advTm="15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05" y="1484784"/>
            <a:ext cx="8229600" cy="1862619"/>
          </a:xfrm>
        </p:spPr>
        <p:txBody>
          <a:bodyPr>
            <a:normAutofit/>
          </a:bodyPr>
          <a:lstStyle/>
          <a:p>
            <a:r>
              <a:rPr lang="ru-RU" altLang="en-US" b="1" dirty="0" smtClean="0">
                <a:solidFill>
                  <a:schemeClr val="tx2"/>
                </a:solidFill>
              </a:rPr>
              <a:t> </a:t>
            </a:r>
            <a:r>
              <a:rPr lang="ru-RU" altLang="en-US" b="1" dirty="0">
                <a:solidFill>
                  <a:schemeClr val="tx2"/>
                </a:solidFill>
              </a:rPr>
              <a:t>«Мемориальная</a:t>
            </a:r>
            <a:r>
              <a:rPr lang="ru-RU" altLang="en-US" b="1" dirty="0" smtClean="0">
                <a:solidFill>
                  <a:schemeClr val="tx2"/>
                </a:solidFill>
              </a:rPr>
              <a:t>»</a:t>
            </a:r>
            <a:br>
              <a:rPr lang="ru-RU" altLang="en-US" b="1" dirty="0" smtClean="0">
                <a:solidFill>
                  <a:schemeClr val="tx2"/>
                </a:solidFill>
              </a:rPr>
            </a:br>
            <a:endParaRPr lang="ru-RU" altLang="en-US" b="1" dirty="0">
              <a:solidFill>
                <a:schemeClr val="tx2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4179570"/>
            <a:ext cx="8229600" cy="1946910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2646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417830" y="1058545"/>
            <a:ext cx="8535670" cy="5211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 descr="могила неизвестноо солдата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268760"/>
            <a:ext cx="6783705" cy="45262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09120"/>
            <a:ext cx="1722386" cy="172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 descr="пискаревское мемориальное кладбище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82445"/>
            <a:ext cx="8229600" cy="4161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 descr="Мамаев курган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480" y="1600200"/>
            <a:ext cx="6034405" cy="452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Ребус</a:t>
            </a:r>
            <a:endParaRPr lang="ru-RU" altLang="en-US" dirty="0"/>
          </a:p>
        </p:txBody>
      </p:sp>
      <p:pic>
        <p:nvPicPr>
          <p:cNvPr id="1026" name="Picture 2" descr="E:\Users\T\Downloads\17717855893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29600" cy="364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Письмо </a:t>
            </a:r>
            <a:r>
              <a:rPr lang="ru-RU" b="1" dirty="0"/>
              <a:t>из прошлого: "Тому, кто через 100 </a:t>
            </a:r>
            <a:r>
              <a:rPr lang="ru-RU" b="1" dirty="0" smtClean="0"/>
              <a:t> лет </a:t>
            </a:r>
            <a:r>
              <a:rPr lang="ru-RU" b="1" dirty="0"/>
              <a:t>захочет прикоснуться к вечности"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Тайный </a:t>
            </a:r>
            <a:r>
              <a:rPr lang="ru-RU" b="1" dirty="0"/>
              <a:t>аукцион «Артефакт»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74441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3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69674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5126">
        <p14:gallery dir="l"/>
      </p:transition>
    </mc:Choice>
    <mc:Fallback xmlns="">
      <p:transition spd="slow" advTm="15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72" y="332656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 </a:t>
            </a:r>
            <a:r>
              <a:rPr lang="ru-RU" sz="4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«Историческая»</a:t>
            </a:r>
            <a:br>
              <a:rPr lang="ru-RU" sz="4000" b="1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endParaRPr lang="ru-RU" sz="4000" b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619">
        <p14:gallery dir="l"/>
      </p:transition>
    </mc:Choice>
    <mc:Fallback xmlns="">
      <p:transition spd="slow" advClick="0" advTm="146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827584" y="1196752"/>
            <a:ext cx="7416800" cy="3529013"/>
          </a:xfrm>
          <a:prstGeom prst="rect">
            <a:avLst/>
          </a:prstGeom>
          <a:noFill/>
          <a:ln w="9525">
            <a:noFill/>
            <a:round/>
          </a:ln>
        </p:spPr>
        <p:txBody>
          <a:bodyPr/>
          <a:lstStyle/>
          <a:p>
            <a:pPr marL="342900" indent="-341630" algn="ctr">
              <a:spcBef>
                <a:spcPts val="800"/>
              </a:spcBef>
              <a:buClrTx/>
              <a:buFontTx/>
              <a:buNone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ru-RU" altLang="ru-RU" sz="3200" dirty="0">
              <a:solidFill>
                <a:srgbClr val="FF0000"/>
              </a:solidFill>
              <a:latin typeface="Izhitsa" pitchFamily="32" charset="0"/>
            </a:endParaRPr>
          </a:p>
          <a:p>
            <a:pPr marL="342900" indent="-341630" algn="ctr">
              <a:spcBef>
                <a:spcPts val="800"/>
              </a:spcBef>
              <a:buClrTx/>
              <a:buFontTx/>
              <a:buNone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ru-RU" altLang="ru-RU" sz="3200" dirty="0">
              <a:solidFill>
                <a:srgbClr val="FF0000"/>
              </a:solidFill>
              <a:latin typeface="Izhitsa" pitchFamily="32" charset="0"/>
            </a:endParaRPr>
          </a:p>
          <a:p>
            <a:pPr marL="342900" indent="-341630" algn="ctr">
              <a:spcBef>
                <a:spcPts val="1000"/>
              </a:spcBef>
              <a:buClrTx/>
              <a:buFontTx/>
              <a:buNone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СПАСИБО ЗА ВНИМАНИЕ!</a:t>
            </a:r>
            <a:endParaRPr lang="ru-RU" altLang="ru-RU" sz="4000" b="1" dirty="0">
              <a:solidFill>
                <a:srgbClr val="FF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342900" indent="-341630">
              <a:spcBef>
                <a:spcPts val="800"/>
              </a:spcBef>
              <a:buClrTx/>
              <a:buFontTx/>
              <a:buNone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ru-RU" altLang="ru-RU" sz="3200" dirty="0">
                <a:solidFill>
                  <a:srgbClr val="000000"/>
                </a:solidFill>
                <a:latin typeface="Calibri" panose="020F0502020204030204" pitchFamily="32" charset="0"/>
              </a:rPr>
              <a:t/>
            </a:r>
            <a:br>
              <a:rPr lang="ru-RU" altLang="ru-RU" sz="3200" dirty="0">
                <a:solidFill>
                  <a:srgbClr val="000000"/>
                </a:solidFill>
                <a:latin typeface="Calibri" panose="020F0502020204030204" pitchFamily="32" charset="0"/>
              </a:rPr>
            </a:br>
            <a:endParaRPr lang="ru-RU" altLang="ru-RU" sz="3200" dirty="0">
              <a:solidFill>
                <a:srgbClr val="000000"/>
              </a:solidFill>
              <a:latin typeface="Calibri" panose="020F0502020204030204" pitchFamily="3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5126">
        <p14:gallery dir="l"/>
      </p:transition>
    </mc:Choice>
    <mc:Fallback xmlns="">
      <p:transition spd="slow" advTm="15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72" y="332656"/>
            <a:ext cx="8229600" cy="796950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933575"/>
            <a:ext cx="28352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619">
        <p14:gallery dir="l"/>
      </p:transition>
    </mc:Choice>
    <mc:Fallback xmlns="">
      <p:transition spd="slow" advClick="0" advTm="146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72" y="332656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b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286000" y="2637155"/>
            <a:ext cx="4572000" cy="351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defTabSz="266700">
              <a:lnSpc>
                <a:spcPct val="90000"/>
              </a:lnSpc>
            </a:pPr>
            <a:r>
              <a:rPr sz="900">
                <a:solidFill>
                  <a:srgbClr val="202122"/>
                </a:solidFill>
                <a:latin typeface="Arial" panose="020B0604020202020204"/>
                <a:ea typeface="Times New Roman" panose="02020603050405020304"/>
                <a:sym typeface="+mn-ea"/>
              </a:rPr>
              <a:t>Одно из важнейших и крупнейших </a:t>
            </a:r>
            <a:r>
              <a:rPr lang="ru-RU" sz="900">
                <a:solidFill>
                  <a:srgbClr val="202122"/>
                </a:solidFill>
                <a:latin typeface="Arial" panose="020B0604020202020204"/>
                <a:ea typeface="Times New Roman" panose="02020603050405020304"/>
                <a:sym typeface="+mn-ea"/>
              </a:rPr>
              <a:t>генеральных сражений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Второй мировой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и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 Великой Отечественной воин</a:t>
            </a:r>
            <a:r>
              <a:rPr sz="900">
                <a:solidFill>
                  <a:srgbClr val="202122"/>
                </a:solidFill>
                <a:latin typeface="Arial" panose="020B0604020202020204"/>
                <a:ea typeface="Times New Roman" panose="02020603050405020304"/>
                <a:sym typeface="+mn-ea"/>
              </a:rPr>
              <a:t> между </a:t>
            </a:r>
            <a:r>
              <a:rPr lang="ru-RU" sz="900">
                <a:solidFill>
                  <a:srgbClr val="202122"/>
                </a:solidFill>
                <a:latin typeface="Arial" panose="020B0604020202020204"/>
                <a:ea typeface="Times New Roman" panose="02020603050405020304"/>
                <a:sym typeface="+mn-ea"/>
              </a:rPr>
              <a:t>Красной армией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и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вермахтом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при поддержке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армий стран «оси»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, закончившееся победой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РККА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.</a:t>
            </a:r>
            <a:endParaRPr sz="900">
              <a:solidFill>
                <a:srgbClr val="000000"/>
              </a:solidFill>
              <a:latin typeface="Arial" panose="020B0604020202020204"/>
              <a:ea typeface="Times New Roman" panose="02020603050405020304"/>
            </a:endParaRPr>
          </a:p>
          <a:p>
            <a:pPr defTabSz="266700"/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Битва происходила с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17 июля 1942 года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по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2 ферваля </a:t>
            </a:r>
          </a:p>
          <a:p>
            <a:pPr defTabSz="266700"/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1943 года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на территории </a:t>
            </a:r>
          </a:p>
          <a:p>
            <a:pPr defTabSz="266700"/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современных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Воронежской, Ростовской, Волгоградской 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областей и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 Республики Калмыкия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.</a:t>
            </a:r>
            <a:endParaRPr sz="900">
              <a:solidFill>
                <a:srgbClr val="000000"/>
              </a:solidFill>
              <a:latin typeface="Arial" panose="020B0604020202020204"/>
              <a:ea typeface="Times New Roman" panose="02020603050405020304"/>
            </a:endParaRPr>
          </a:p>
          <a:p>
            <a:pPr defTabSz="266700"/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Наступление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войск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нацистской Германии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и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её с</a:t>
            </a:r>
            <a:r>
              <a:rPr lang="ru-RU" sz="900" u="sng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оюзников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продолжалось с 17 июля по 18 ноября 1942 года, его целью был захват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большой излучены Дона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,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волгодонского перешейка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и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Сталинграда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(современный Волгоград). Осуществление этого плана должно было блокировать транспортное сообщение между центральными районами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Союза ССР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и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Кавкаом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(см.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Битва за Кавказ (91942-1943)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), создать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плацдарм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для дальнейшего наступления с целью захвата кавказских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месторождений нефти</a:t>
            </a:r>
            <a:r>
              <a:rPr sz="900" baseline="300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.</a:t>
            </a:r>
            <a:endParaRPr sz="900" baseline="30000">
              <a:solidFill>
                <a:srgbClr val="000000"/>
              </a:solidFill>
              <a:latin typeface="Arial" panose="020B0604020202020204"/>
              <a:ea typeface="Times New Roman" panose="02020603050405020304"/>
            </a:endParaRPr>
          </a:p>
          <a:p>
            <a:pPr defTabSz="266700"/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За июль-ноябрь 1942 года Красной армии удалось заставить противника увязнуть в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оборонительных боях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, а до февраля 1943 года — окружить группировку немецко-фашистских войск в результате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контнаступательной операции «Уран»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, отбить деблокирующий немецкий удар «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Винтергевиттер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» и сжать кольцо окружения к развалинам </a:t>
            </a:r>
            <a:r>
              <a:rPr sz="900">
                <a:solidFill>
                  <a:srgbClr val="000000"/>
                </a:solidFill>
                <a:uFillTx/>
                <a:latin typeface="Arial" panose="020B0604020202020204"/>
                <a:ea typeface="Times New Roman" panose="02020603050405020304"/>
                <a:sym typeface="+mn-ea"/>
              </a:rPr>
              <a:t>Сталинграда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. Окружённая группировка 6-й армии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капитулировала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2 февраля 1943 года. Красной армии сдались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генерал-фельдмаршал Фридрих Паулюс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и ещё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 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 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             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24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 генерала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вермахта.</a:t>
            </a:r>
            <a:endParaRPr sz="900">
              <a:solidFill>
                <a:srgbClr val="000000"/>
              </a:solidFill>
              <a:latin typeface="Arial" panose="020B0604020202020204"/>
              <a:ea typeface="Times New Roman" panose="02020603050405020304"/>
            </a:endParaRPr>
          </a:p>
          <a:p>
            <a:pPr defTabSz="266700"/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Эта победа Красной армии, после череды поражений 1941—1942 годов, положила начало «коренному перелому» (перехвату </a:t>
            </a:r>
            <a:r>
              <a:rPr lang="ru-RU"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совестским командованием</a:t>
            </a:r>
            <a:r>
              <a:rPr sz="90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sym typeface="+mn-ea"/>
              </a:rPr>
              <a:t> стратегической инициативы) не только в Великой Отечественной, но и во всей Второй мировой войне.</a:t>
            </a:r>
            <a:endParaRPr sz="900">
              <a:solidFill>
                <a:srgbClr val="000000"/>
              </a:solidFill>
              <a:latin typeface="Arial" panose="020B0604020202020204"/>
              <a:ea typeface="Times New Roman" panose="02020603050405020304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375920"/>
            <a:ext cx="4625340" cy="2023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619">
        <p14:gallery dir="l"/>
      </p:transition>
    </mc:Choice>
    <mc:Fallback xmlns="">
      <p:transition spd="slow" advClick="0" advTm="146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слово:</a:t>
            </a:r>
            <a:endParaRPr lang="ru-RU" dirty="0"/>
          </a:p>
        </p:txBody>
      </p:sp>
      <p:pic>
        <p:nvPicPr>
          <p:cNvPr id="3" name="Изображение -21474826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2348865"/>
            <a:ext cx="8605520" cy="2312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619">
        <p14:gallery dir="l"/>
      </p:transition>
    </mc:Choice>
    <mc:Fallback xmlns="">
      <p:transition spd="slow" advClick="0" advTm="146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altLang="en-US" b="1" dirty="0" smtClean="0">
                <a:solidFill>
                  <a:schemeClr val="tx2"/>
                </a:solidFill>
              </a:rPr>
              <a:t/>
            </a:r>
            <a:br>
              <a:rPr lang="ru-RU" altLang="en-US" b="1" dirty="0" smtClean="0">
                <a:solidFill>
                  <a:schemeClr val="tx2"/>
                </a:solidFill>
              </a:rPr>
            </a:br>
            <a:r>
              <a:rPr lang="ru-RU" altLang="en-US" b="1" dirty="0">
                <a:solidFill>
                  <a:schemeClr val="tx2"/>
                </a:solidFill>
              </a:rPr>
              <a:t/>
            </a:r>
            <a:br>
              <a:rPr lang="ru-RU" altLang="en-US" b="1" dirty="0">
                <a:solidFill>
                  <a:schemeClr val="tx2"/>
                </a:solidFill>
              </a:rPr>
            </a:br>
            <a:r>
              <a:rPr lang="ru-RU" altLang="en-US" b="1" dirty="0" smtClean="0">
                <a:solidFill>
                  <a:schemeClr val="tx2"/>
                </a:solidFill>
              </a:rPr>
              <a:t> </a:t>
            </a:r>
            <a:r>
              <a:rPr lang="ru-RU" altLang="en-US" b="1" dirty="0">
                <a:solidFill>
                  <a:schemeClr val="tx2"/>
                </a:solidFill>
              </a:rPr>
              <a:t>«Героическая</a:t>
            </a:r>
            <a:r>
              <a:rPr lang="ru-RU" altLang="en-US" b="1" dirty="0" smtClean="0">
                <a:solidFill>
                  <a:schemeClr val="tx2"/>
                </a:solidFill>
              </a:rPr>
              <a:t>»</a:t>
            </a:r>
            <a:br>
              <a:rPr lang="ru-RU" altLang="en-US" b="1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743325" cy="27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619">
        <p14:gallery dir="l"/>
      </p:transition>
    </mc:Choice>
    <mc:Fallback xmlns="">
      <p:transition spd="slow" advClick="0" advTm="146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2438"/>
            <a:ext cx="5321840" cy="6685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172438"/>
            <a:ext cx="2736304" cy="3184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72438"/>
            <a:ext cx="2585536" cy="3184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327654"/>
            <a:ext cx="5321840" cy="3530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947">
        <p14:gallery dir="l"/>
      </p:transition>
    </mc:Choice>
    <mc:Fallback xmlns="">
      <p:transition spd="slow" advClick="0" advTm="159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14" y="188640"/>
            <a:ext cx="5544616" cy="638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8414" y="188640"/>
            <a:ext cx="2772308" cy="489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38414" y="5085184"/>
            <a:ext cx="5544616" cy="1490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10722" y="188640"/>
            <a:ext cx="2772308" cy="489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861">
        <p14:gallery dir="l"/>
      </p:transition>
    </mc:Choice>
    <mc:Fallback xmlns="">
      <p:transition spd="slow" advClick="0" advTm="14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951640" cy="503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224" y="1124744"/>
            <a:ext cx="2448272" cy="50352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945966"/>
            <a:ext cx="5688632" cy="22269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24744"/>
            <a:ext cx="5688632" cy="2821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9531">
        <p14:gallery dir="l"/>
      </p:transition>
    </mc:Choice>
    <mc:Fallback xmlns="">
      <p:transition spd="slow" advClick="0" advTm="119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9|3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549</TotalTime>
  <Words>52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           «Историческая» </vt:lpstr>
      <vt:lpstr>Презентация PowerPoint</vt:lpstr>
      <vt:lpstr>. </vt:lpstr>
      <vt:lpstr>Отгадай слово:</vt:lpstr>
      <vt:lpstr>   «Героическая» </vt:lpstr>
      <vt:lpstr>Презентация PowerPoint</vt:lpstr>
      <vt:lpstr>Презентация PowerPoint</vt:lpstr>
      <vt:lpstr>Презентация PowerPoint</vt:lpstr>
      <vt:lpstr>Презентация PowerPoint</vt:lpstr>
      <vt:lpstr> «Мемориальная» </vt:lpstr>
      <vt:lpstr>Презентация PowerPoint</vt:lpstr>
      <vt:lpstr>Презентация PowerPoint</vt:lpstr>
      <vt:lpstr>Презентация PowerPoint</vt:lpstr>
      <vt:lpstr>Презентация PowerPoint</vt:lpstr>
      <vt:lpstr>Ребус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конкурс презентаций  «Великая Отечественная война в истории моей семьи»</dc:title>
  <dc:creator>kompklasschitel</dc:creator>
  <cp:lastModifiedBy>Z</cp:lastModifiedBy>
  <cp:revision>90</cp:revision>
  <cp:lastPrinted>2024-02-20T12:33:00Z</cp:lastPrinted>
  <dcterms:created xsi:type="dcterms:W3CDTF">2022-04-07T09:31:00Z</dcterms:created>
  <dcterms:modified xsi:type="dcterms:W3CDTF">2026-02-23T19:15:22Z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A6FA6D0F96DB4EC7AB1EDAF73567E4AD_13</vt:lpwstr>
  </property>
  <property fmtid="{D5CDD505-2E9C-101B-9397-08002B2CF9AE}" pid="3" name="KSOProductBuildVer">
    <vt:lpwstr>1049-12.2.0.23196</vt:lpwstr>
  </property>
</Properties>
</file>